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8"/>
  </p:notesMasterIdLst>
  <p:handoutMasterIdLst>
    <p:handoutMasterId r:id="rId79"/>
  </p:handoutMasterIdLst>
  <p:sldIdLst>
    <p:sldId id="428" r:id="rId2"/>
    <p:sldId id="283" r:id="rId3"/>
    <p:sldId id="351" r:id="rId4"/>
    <p:sldId id="352" r:id="rId5"/>
    <p:sldId id="353" r:id="rId6"/>
    <p:sldId id="354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387" r:id="rId38"/>
    <p:sldId id="388" r:id="rId39"/>
    <p:sldId id="389" r:id="rId40"/>
    <p:sldId id="390" r:id="rId41"/>
    <p:sldId id="391" r:id="rId42"/>
    <p:sldId id="392" r:id="rId43"/>
    <p:sldId id="393" r:id="rId44"/>
    <p:sldId id="394" r:id="rId45"/>
    <p:sldId id="395" r:id="rId46"/>
    <p:sldId id="396" r:id="rId47"/>
    <p:sldId id="397" r:id="rId48"/>
    <p:sldId id="398" r:id="rId49"/>
    <p:sldId id="399" r:id="rId50"/>
    <p:sldId id="400" r:id="rId51"/>
    <p:sldId id="401" r:id="rId52"/>
    <p:sldId id="402" r:id="rId53"/>
    <p:sldId id="403" r:id="rId54"/>
    <p:sldId id="404" r:id="rId55"/>
    <p:sldId id="405" r:id="rId56"/>
    <p:sldId id="406" r:id="rId57"/>
    <p:sldId id="407" r:id="rId58"/>
    <p:sldId id="408" r:id="rId59"/>
    <p:sldId id="409" r:id="rId60"/>
    <p:sldId id="410" r:id="rId61"/>
    <p:sldId id="411" r:id="rId62"/>
    <p:sldId id="412" r:id="rId63"/>
    <p:sldId id="413" r:id="rId64"/>
    <p:sldId id="414" r:id="rId65"/>
    <p:sldId id="415" r:id="rId66"/>
    <p:sldId id="416" r:id="rId67"/>
    <p:sldId id="417" r:id="rId68"/>
    <p:sldId id="418" r:id="rId69"/>
    <p:sldId id="419" r:id="rId70"/>
    <p:sldId id="420" r:id="rId71"/>
    <p:sldId id="421" r:id="rId72"/>
    <p:sldId id="422" r:id="rId73"/>
    <p:sldId id="423" r:id="rId74"/>
    <p:sldId id="424" r:id="rId75"/>
    <p:sldId id="425" r:id="rId76"/>
    <p:sldId id="426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05FF"/>
    <a:srgbClr val="570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145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C8F9-754C-47A9-B6F6-3E37CD0D43C1}" type="datetimeFigureOut">
              <a:rPr lang="en-US" smtClean="0"/>
              <a:pPr/>
              <a:t>7/3/2012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90261-725D-4B28-8D2F-A13EE4CB70E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09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22DB0-FF4D-4653-AF1F-C29DBEADDB66}" type="datetimeFigureOut">
              <a:rPr lang="en-US" smtClean="0"/>
              <a:pPr/>
              <a:t>7/3/2012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8B50E-9644-4292-983A-1F1945D746F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9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72F607-6E35-442A-8A5D-51817320907F}" type="datetimeFigureOut">
              <a:rPr lang="en-GB" smtClean="0"/>
              <a:pPr/>
              <a:t>03/07/2012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9D8D77-2759-4771-913C-AF20A20CD2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1.xml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2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3.xml"/><Relationship Id="rId11" Type="http://schemas.openxmlformats.org/officeDocument/2006/relationships/slide" Target="../slides/slide58.xml"/><Relationship Id="rId5" Type="http://schemas.openxmlformats.org/officeDocument/2006/relationships/slide" Target="../slides/slide3.xml"/><Relationship Id="rId10" Type="http://schemas.openxmlformats.org/officeDocument/2006/relationships/slide" Target="../slides/slide49.xml"/><Relationship Id="rId4" Type="http://schemas.openxmlformats.org/officeDocument/2006/relationships/theme" Target="../theme/theme1.xml"/><Relationship Id="rId9" Type="http://schemas.openxmlformats.org/officeDocument/2006/relationships/slide" Target="../slides/slide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8686800" y="1311323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R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ounded Rectangle 7">
            <a:hlinkClick r:id="rId6" action="ppaction://hlinksldjump"/>
          </p:cNvPr>
          <p:cNvSpPr/>
          <p:nvPr/>
        </p:nvSpPr>
        <p:spPr>
          <a:xfrm>
            <a:off x="8686800" y="2031235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S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Rounded Rectangle 8">
            <a:hlinkClick r:id="rId7" action="ppaction://hlinksldjump"/>
          </p:cNvPr>
          <p:cNvSpPr/>
          <p:nvPr/>
        </p:nvSpPr>
        <p:spPr>
          <a:xfrm>
            <a:off x="8686800" y="2727428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G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ounded Rectangle 9">
            <a:hlinkClick r:id="rId8" action="ppaction://hlinksldjump"/>
          </p:cNvPr>
          <p:cNvSpPr/>
          <p:nvPr/>
        </p:nvSpPr>
        <p:spPr>
          <a:xfrm>
            <a:off x="8686800" y="3432043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D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Rounded Rectangle 10">
            <a:hlinkClick r:id="rId9" action="ppaction://hlinksldjump"/>
          </p:cNvPr>
          <p:cNvSpPr/>
          <p:nvPr/>
        </p:nvSpPr>
        <p:spPr>
          <a:xfrm>
            <a:off x="8686800" y="4105101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P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Rounded Rectangle 11">
            <a:hlinkClick r:id="rId10" action="ppaction://hlinksldjump"/>
          </p:cNvPr>
          <p:cNvSpPr/>
          <p:nvPr/>
        </p:nvSpPr>
        <p:spPr>
          <a:xfrm>
            <a:off x="8686800" y="4757165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P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ounded Rectangle 12">
            <a:hlinkClick r:id="rId11" action="ppaction://hlinksldjump"/>
          </p:cNvPr>
          <p:cNvSpPr/>
          <p:nvPr/>
        </p:nvSpPr>
        <p:spPr>
          <a:xfrm>
            <a:off x="8686800" y="5399045"/>
            <a:ext cx="457200" cy="43546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E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0" y="6493329"/>
            <a:ext cx="3381829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GB" sz="1200" b="0" dirty="0" smtClean="0">
                <a:solidFill>
                  <a:schemeClr val="bg1">
                    <a:lumMod val="65000"/>
                  </a:schemeClr>
                </a:solidFill>
              </a:rPr>
              <a:t>DNR 2011</a:t>
            </a:r>
            <a:endParaRPr lang="en-GB" sz="1200" b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5" name="Picture 2" descr="D:\DT_KS3_September_2011\school logo new academy copy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48566" y="6493329"/>
            <a:ext cx="895434" cy="30619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10" Type="http://schemas.openxmlformats.org/officeDocument/2006/relationships/slide" Target="slide21.xml"/><Relationship Id="rId4" Type="http://schemas.openxmlformats.org/officeDocument/2006/relationships/slide" Target="slide15.xml"/><Relationship Id="rId9" Type="http://schemas.openxmlformats.org/officeDocument/2006/relationships/slide" Target="slide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slide" Target="slide13.xml"/><Relationship Id="rId7" Type="http://schemas.openxmlformats.org/officeDocument/2006/relationships/slide" Target="slide4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23.xml"/><Relationship Id="rId7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10" Type="http://schemas.openxmlformats.org/officeDocument/2006/relationships/slide" Target="slide30.xml"/><Relationship Id="rId4" Type="http://schemas.openxmlformats.org/officeDocument/2006/relationships/slide" Target="slide24.xml"/><Relationship Id="rId9" Type="http://schemas.openxmlformats.org/officeDocument/2006/relationships/slide" Target="slide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slide" Target="slide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2.xml"/><Relationship Id="rId7" Type="http://schemas.openxmlformats.org/officeDocument/2006/relationships/slide" Target="slide35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4.xml"/><Relationship Id="rId5" Type="http://schemas.openxmlformats.org/officeDocument/2006/relationships/slide" Target="slide33.xml"/><Relationship Id="rId10" Type="http://schemas.openxmlformats.org/officeDocument/2006/relationships/slide" Target="slide38.xml"/><Relationship Id="rId4" Type="http://schemas.openxmlformats.org/officeDocument/2006/relationships/slide" Target="slide32.xml"/><Relationship Id="rId9" Type="http://schemas.openxmlformats.org/officeDocument/2006/relationships/slide" Target="slide3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slide" Target="slide2.xml"/><Relationship Id="rId7" Type="http://schemas.openxmlformats.org/officeDocument/2006/relationships/slide" Target="slide44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2.xml"/><Relationship Id="rId10" Type="http://schemas.openxmlformats.org/officeDocument/2006/relationships/slide" Target="slide47.xml"/><Relationship Id="rId4" Type="http://schemas.openxmlformats.org/officeDocument/2006/relationships/slide" Target="slide41.xml"/><Relationship Id="rId9" Type="http://schemas.openxmlformats.org/officeDocument/2006/relationships/slide" Target="slide4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3" Type="http://schemas.openxmlformats.org/officeDocument/2006/relationships/slide" Target="slide2.xml"/><Relationship Id="rId7" Type="http://schemas.openxmlformats.org/officeDocument/2006/relationships/slide" Target="slide53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2.xml"/><Relationship Id="rId5" Type="http://schemas.openxmlformats.org/officeDocument/2006/relationships/slide" Target="slide51.xml"/><Relationship Id="rId10" Type="http://schemas.openxmlformats.org/officeDocument/2006/relationships/slide" Target="slide56.xml"/><Relationship Id="rId4" Type="http://schemas.openxmlformats.org/officeDocument/2006/relationships/slide" Target="slide50.xml"/><Relationship Id="rId9" Type="http://schemas.openxmlformats.org/officeDocument/2006/relationships/slide" Target="slide5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slide" Target="slide63.xml"/><Relationship Id="rId3" Type="http://schemas.openxmlformats.org/officeDocument/2006/relationships/slide" Target="slide2.xml"/><Relationship Id="rId7" Type="http://schemas.openxmlformats.org/officeDocument/2006/relationships/slide" Target="slide62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60.xml"/><Relationship Id="rId10" Type="http://schemas.openxmlformats.org/officeDocument/2006/relationships/slide" Target="slide65.xml"/><Relationship Id="rId4" Type="http://schemas.openxmlformats.org/officeDocument/2006/relationships/slide" Target="slide59.xml"/><Relationship Id="rId9" Type="http://schemas.openxmlformats.org/officeDocument/2006/relationships/slide" Target="slide6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856327" y="1703177"/>
            <a:ext cx="8287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 smtClean="0"/>
              <a:t>Key Stage 3 Assessment for Learning Criteria</a:t>
            </a:r>
            <a:endParaRPr lang="en-GB" sz="32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" y="711200"/>
            <a:ext cx="9143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</a:rPr>
              <a:t>Click on a topic below</a:t>
            </a:r>
            <a:endParaRPr lang="en-GB" sz="20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90305" y="1869618"/>
            <a:ext cx="551543" cy="273194"/>
          </a:xfrm>
          <a:prstGeom prst="rightArrow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870834" y="2872477"/>
            <a:ext cx="6638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 smtClean="0"/>
              <a:t>Key Stage 3 National Curriculum</a:t>
            </a:r>
            <a:endParaRPr lang="en-GB" sz="3200" b="1" u="sng" dirty="0"/>
          </a:p>
        </p:txBody>
      </p:sp>
      <p:sp>
        <p:nvSpPr>
          <p:cNvPr id="12" name="Right Arrow 11"/>
          <p:cNvSpPr/>
          <p:nvPr/>
        </p:nvSpPr>
        <p:spPr>
          <a:xfrm>
            <a:off x="304811" y="3038918"/>
            <a:ext cx="551543" cy="273194"/>
          </a:xfrm>
          <a:prstGeom prst="rightArrow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research analysis shows clear understanding of production processes which would be used in industry.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research analysis clearly shows trends and patterns in the design of similar products and of other designers. 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consider primary and secondary users in my research and use ICT to display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research shows evidence of analysis of form and function of similar/familiar products (Other peoples design work).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apply my understanding of form and function to my own design work.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apply the conclusions from my research and analysis to show how my ideas better fit the target market. I can display some of my conclusions using ICT.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89548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ysClr val="windowText" lastClr="000000"/>
                </a:solidFill>
              </a:rPr>
              <a:t>My research shows a thorough understanding of physical properties and working characteristics of materials.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ysClr val="windowText" lastClr="0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GB" sz="2400" b="1" dirty="0" smtClean="0">
                <a:solidFill>
                  <a:sysClr val="windowText" lastClr="000000"/>
                </a:solidFill>
              </a:rPr>
              <a:t>I can re-interpret others’ design ideas/design movements in new contexts, adapting and developing them so they become your own.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ysClr val="windowText" lastClr="000000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ysClr val="windowText" lastClr="000000"/>
                </a:solidFill>
              </a:rPr>
              <a:t>I consider primary, secondary and tertiary users in my research and have provided graphical data to support this using ICT.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8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9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hlinkClick r:id="rId10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5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help you can say what your product must have. </a:t>
            </a:r>
            <a:endParaRPr lang="en-GB" sz="2400" dirty="0" smtClean="0">
              <a:solidFill>
                <a:schemeClr val="tx1"/>
              </a:solidFill>
            </a:endParaRP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You can say 4 points what your product must have. 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can say who your product is for. </a:t>
            </a:r>
            <a:endParaRPr lang="en-GB" sz="2400" b="1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write a 3-6 point specification with help (TA support, fill in spaces etc).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 fontAlgn="b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considers 2 important points. E.g. material, shape, size.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say who my product is for and why.</a:t>
            </a: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write a basic 7-10 point specification.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is appropriate to the task.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must include at least 2 measurable points.</a:t>
            </a: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37529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specification must include 3 appropriate measurable points within a 10 point spec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has some users’ views included in it.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is mostly relevant to the design task.</a:t>
            </a: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specification will be 10-15 points and be done mostly independently.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produce a specification that includes 5 important measurable points.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All other points are relevant to the design task.</a:t>
            </a: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specification has been done independently and relate to my analysed research. (e.g., Clear reference to form and function, materials, users etc.)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includes client input/feedback.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specification will be 12-15 relevant points, 8 of which are measurable.</a:t>
            </a: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3299418" y="1311323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Research &amp; 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3299418" y="2031235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Specification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hlinkClick r:id="rId4" action="ppaction://hlinksldjump"/>
          </p:cNvPr>
          <p:cNvSpPr/>
          <p:nvPr/>
        </p:nvSpPr>
        <p:spPr>
          <a:xfrm>
            <a:off x="3299418" y="2727428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Generating ideas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3299418" y="3432043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Developing Ideas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hlinkClick r:id="rId6" action="ppaction://hlinksldjump"/>
          </p:cNvPr>
          <p:cNvSpPr/>
          <p:nvPr/>
        </p:nvSpPr>
        <p:spPr>
          <a:xfrm>
            <a:off x="3299418" y="4105101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Planning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hlinkClick r:id="rId7" action="ppaction://hlinksldjump"/>
          </p:cNvPr>
          <p:cNvSpPr/>
          <p:nvPr/>
        </p:nvSpPr>
        <p:spPr>
          <a:xfrm>
            <a:off x="3299418" y="4757165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Practical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hlinkClick r:id="rId8" action="ppaction://hlinksldjump"/>
          </p:cNvPr>
          <p:cNvSpPr/>
          <p:nvPr/>
        </p:nvSpPr>
        <p:spPr>
          <a:xfrm>
            <a:off x="3299418" y="5399045"/>
            <a:ext cx="2588779" cy="435460"/>
          </a:xfrm>
          <a:prstGeom prst="roundRect">
            <a:avLst/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Evaluation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Design Process</a:t>
            </a:r>
            <a:endParaRPr lang="en-GB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specification will be at least 15 points with the majority measurable.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Client input/feedback is clearly evident.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clear evidence of specification points derived from appropriate research.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Specification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specification will be at least 20 points with the majority measurable.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a clearly defined specification relating to materials, components, timescale, constraints and the work of other designers.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Target market fully considered in my specification.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8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9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hlinkClick r:id="rId10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5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draw 2 ideas which relate to the brief.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help I can identify good or bad points of a design.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colour/texture to make my ideas look realistic.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37529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draw out 2/3 different ideas with basic labels which relate to the brief.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and write down good or bad points of a design.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talk about my ideas to the teacher.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come up with a number of ideas with basic reference to my research/specification.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simple information found to add detail to my ideas. E.g. simple sizes, materials, how it works etc.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simple modelling to show my ideas.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t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show a variety of different ideas that cater for different peoples likes and tastes with some reference to my research.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ideas show some technical understanding of materials, components, ingredients etc which is drawn from research and analysis.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an appropriate model to show some of my design ideas.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get ideas from my existing products research to help creativity.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ideas show evidence of allowing for cultural differences where appropriate.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trialled other products and taken ideas from them. My design work directly connects to my specification.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a variety of creative ideas linked to my research and analysis.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ideas are clear, concise and imaginative which relate directly to the brief.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considered the 'fitness for purpose' of ideas when deciding which idea/s to take forward for development. 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research and analysis includes specific work on form and function and is clearly evident in my design work.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a clear understanding how my work will be made.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a variety of 2D and 3D creative ideas/models influenced from my research into other designers to help creativity.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8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9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hlinkClick r:id="rId10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18" name="Rounded Rectangle 17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Generating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research and analysis identifies areas that conflict and I resolve the problems in a creative way.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My decision making is based on sound knowledge gained from my research. In particular physical properties and working characteristics.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All primary, secondary and tertiary users are fully catered for.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flipV="1">
            <a:off x="581891" y="1601437"/>
            <a:ext cx="692727" cy="2441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hlinkClick r:id="rId2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develop 1 or 2 ideas using colour to make them look realistic.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tell the teacher something good or bad about my development.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write down what it could be made from.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develop some ideas using colour.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development work uses a mixture of sketches and labels to tell the teacher about materials and sizes.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write down a good and bad points about my development.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develop different ideas using some information and research that I have found.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development work uses a mixture of sketches and labels to show information about materials, sizes, how it works and who it is for.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present my development work neatly using 2D/3D drawings.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develop my design ideas to show improvement using information and research that I have found.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development uses a mixture of sketches and labels to show detailed information about materials, components, making, ingredients etc.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am aware of possible problems with my designs.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design and develop ideas by using a variety of information sources.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make ideas/development clear using drawings, discussion and modelling showing understanding of costs and people tastes.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annotation refers to the specification.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draw on and use many sources of information to creatively develop my ideas.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understand the form and function of familiar products whilst developing and modelling my ideas with full annotation.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ideas and development are fully discussed against the specification to help decide on an idea to develop.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a wide range research and information to help design, improve and develop my chosen idea.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explained how my developed design meets my specification.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understand the form and function of several familiar products whilst developing and modelling my ideas so that they are realistic and suitable for a range of users.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Developing Ideas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a range of strategies to fully develop and model appropriate ideas, responding to information I have found. 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resolve any problems using drawings and modelling.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final development shows all final details including dimensions, materials, components, quantities and processes and meets all my specification points.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5"/>
            <a:ext cx="8262572" cy="2962513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SzPct val="100000"/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can understand why images are relevant to a task.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can say good or bad points about images relevant to the task.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SzPct val="100000"/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can explore familiar products and communicate views about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hlinkClick r:id="rId2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say what the main stages of what I need to do in the practical are.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some help I can choose some tools that I need to make my product.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some help I can complete work in the correct order.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1587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and write down the main stages of practical.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identify/name tools and equipment with help.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complete work in the correct order.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5533"/>
            <a:ext cx="8262572" cy="237529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select the correct tools and equipment for the main manufacture of my work.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think ahead about an order of work and re-arrange it.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plan ahead with some help.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6875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t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plan ahead without help.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planning will show correct tools and equipment 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t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make simple changes to the making with limited help.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39678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plan using a flow chart (with a minimum of 2 decision diamonds) for a lesson and include projected timings.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plan to include health and safety procedures.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include simple Quality Control points in my plans. E.g. Decisions in a flow chart.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1508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plan ahead for consecutive lessons on paper without teacher input.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Quality assurance procedures will be added to my planning at key points.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practical must show obvious evidence that planning has occurred and I must know which tools and equipment are best to use.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2850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am able to overcome problems in manufacturing as they arise with minimum help from the teacher.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a full flow chart or Gantt chart with accurate timings.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produce suitable contingency planning in advance of practical tasks.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Planning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54192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am able to carry out testing, where necessary, to overcome potential problems.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organise my work so that I can carry out processes accurately and consistently and this is fully documented.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planning will apply full quality assurance procedures.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hlinkClick r:id="rId2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4" name="Rounded Rectangle 23">
            <a:hlinkClick r:id="rId4" action="ppaction://hlinksldjump"/>
          </p:cNvPr>
          <p:cNvSpPr/>
          <p:nvPr/>
        </p:nvSpPr>
        <p:spPr>
          <a:xfrm>
            <a:off x="272769" y="1855150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Can find images relevant to task.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Write good and bad points about images relevant to task.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Can use simple images to create a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62822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is finished and can be used.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shows some of my design idea.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use basic tools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62822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select tools and equipment with help.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shape materials correctly.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fulfils most of the design task.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61480"/>
            <a:ext cx="8262572" cy="237529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select tools and equipment without help.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will apply my knowledge and understanding by using tools and shaping materials correctly.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will be well made and function as intended.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5625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will apply my knowledge and understanding of materials and ingredients. 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see what’s working well and what needs improving. 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will work accurately at all stages and make sure my product is well made and functions well.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4283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apply my knowledge and understanding of materials and ingredients throughout the making process.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see what’s working well and what needs improving. I can overcome technical problems as they occur with minimum help.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will be well made and work as intended.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4283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Using my knowledge and understanding I can reflect upon changes made and document justifications.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work is always accurate and precise, shows a range of skills and has a good quality finish/appearance.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product will be complete and shows few, if any, weaknesses.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4283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As you work you recognise consumers’ needs, and also trends in society that may affect your product. 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explain fully in writing how I solved any technical problems whilst making my product.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final product is fully functional and made with precision using a range of appropriate skills and techniques. 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Practical</a:t>
            </a:r>
            <a:endParaRPr lang="en-GB" sz="3200" b="1" u="sng" dirty="0"/>
          </a:p>
        </p:txBody>
      </p:sp>
      <p:sp>
        <p:nvSpPr>
          <p:cNvPr id="24" name="Rounded Rectangle 23">
            <a:hlinkClick r:id="rId2" action="ppaction://hlinksldjump"/>
          </p:cNvPr>
          <p:cNvSpPr/>
          <p:nvPr/>
        </p:nvSpPr>
        <p:spPr>
          <a:xfrm>
            <a:off x="263244" y="1842942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work is consistently accurate and precise over a range of materials/components showing accurate planning.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independently combined a range of appropriate skills and techniques to create a fully functioning and reliable end product.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am resourceful and adaptable with materials tools and equipment. 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hlinkClick r:id="rId2" action="ppaction://hlinksldjump"/>
          </p:cNvPr>
          <p:cNvSpPr/>
          <p:nvPr/>
        </p:nvSpPr>
        <p:spPr>
          <a:xfrm>
            <a:off x="3782321" y="574097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3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Main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3782321" y="174428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3782321" y="2317941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3782321" y="2884852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3782321" y="3460463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3782321" y="4010940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3782321" y="458459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3782321" y="517921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1039090"/>
            <a:ext cx="9144000" cy="36830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Click a level to see criteria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61480"/>
            <a:ext cx="8262572" cy="2375297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say how my design looks and with some help why.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help I can say what needs to be better next time.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With some help I can say what was hard when making my product.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You find images of existing products and other simple information beyond the classroom.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are able to explain how these could be used in your designs.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You use simple research data in your design work. E.g. Materials information, sizes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62822"/>
            <a:ext cx="8262572" cy="199524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say if I was successful/unsuccessful.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a good or bad points about my work.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 I can identify a way of making my work look and work better.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what is working well and what could be improved.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think about (reflect) upon my specification and say where it is successful and not so successful.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 I can say/document where my product does/doesn’t fit my specification and why.</a:t>
            </a: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reflect upon my design work and show some evidence of evaluation in writing.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and document what is working well and what could be improved.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compare the final product with the main points of the specification.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test my product in situation and documented appropriate comments.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comment upon most of my specification points and say whether it was helpful.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suggest and record the main changes I would need to make in the future.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2755344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explain in writing on my research/specification whether it was appropriate to my final product or not.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evaluated my product in use and gained user feedback.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have identified a number of key weaknesses and suggested improvements.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select appropriate techniques to evaluate how my product performs E.g. customer survey, peer feedback , expert opinion.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explain fully in writing how I solved any technical problems whilst making my product.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My final product is fully functional and made with precision using a range of appropriate skills and techniques. 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63244" y="1192816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8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Evaluation</a:t>
            </a:r>
            <a:endParaRPr lang="en-GB" sz="3200" b="1" u="sng" dirty="0"/>
          </a:p>
        </p:txBody>
      </p:sp>
      <p:sp>
        <p:nvSpPr>
          <p:cNvPr id="24" name="Rounded Rectangle 23">
            <a:hlinkClick r:id="rId3" action="ppaction://hlinksldjump"/>
          </p:cNvPr>
          <p:cNvSpPr/>
          <p:nvPr/>
        </p:nvSpPr>
        <p:spPr>
          <a:xfrm>
            <a:off x="263244" y="1845624"/>
            <a:ext cx="8262572" cy="3135392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identify a broad range of criteria for evaluating my product.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can clearly relate my evaluation  findings to current environmental, ethical,  social and cultural issues.</a:t>
            </a:r>
          </a:p>
          <a:p>
            <a:pPr fontAlgn="b">
              <a:buFont typeface="Arial" pitchFamily="34" charset="0"/>
              <a:buChar char="•"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fontAlgn="b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am capable of producing a broad overview of the entire project.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535" y="486599"/>
            <a:ext cx="8319074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6" name="Rounded Rectangle 5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472" y="496170"/>
            <a:ext cx="832671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9" name="Rounded Rectangle 18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Rounded Rectangle 19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0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385" y="482315"/>
            <a:ext cx="831757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I use ideas from others designing to help you do your work. 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research shows a link to my brief and gives me some important technical information for my specification. E.g. materials, sizes, components, ingredients etc.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produce a minimum of one A4 page of analysis that is descriptive and draws helpful conclusions related to the design task.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5" y="482315"/>
            <a:ext cx="833585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386" y="491840"/>
            <a:ext cx="8343563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240" y="496170"/>
            <a:ext cx="831757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623" y="487078"/>
            <a:ext cx="833970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8" y="491840"/>
            <a:ext cx="8316056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93" y="487078"/>
            <a:ext cx="8321392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hlinkClick r:id="" action="ppaction://hlinkshowjump?jump=nextslide"/>
          </p:cNvPr>
          <p:cNvSpPr/>
          <p:nvPr/>
        </p:nvSpPr>
        <p:spPr>
          <a:xfrm>
            <a:off x="6834418" y="6484663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623" y="496170"/>
            <a:ext cx="832671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firstslide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400647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13702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3702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2357422" y="6485475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of Show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>
            <a:hlinkClick r:id="" action="ppaction://hlinkshowjump?jump=previousslide"/>
          </p:cNvPr>
          <p:cNvSpPr/>
          <p:nvPr/>
        </p:nvSpPr>
        <p:spPr>
          <a:xfrm>
            <a:off x="109768" y="6486777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Show evidence of research from two sources independently, e.g., internet, magazines, books, surveys etc.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analyse my research with regard to aesthetic (E.g., appearance) and economic (E.g., costing and levels of production) issues. I can apply this analysis to my design work.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gather user opinions through a simple survey that will provide specific information to improve my design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86945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71055"/>
          </a:xfrm>
          <a:prstGeom prst="rect">
            <a:avLst/>
          </a:prstGeom>
          <a:solidFill>
            <a:srgbClr val="230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429491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GB" sz="2400" b="1" dirty="0" smtClean="0">
                <a:ln w="6350">
                  <a:noFill/>
                </a:ln>
                <a:solidFill>
                  <a:schemeClr val="bg1"/>
                </a:solidFill>
              </a:rPr>
              <a:t>Design &amp; Technology</a:t>
            </a:r>
            <a:endParaRPr kumimoji="0" lang="en-GB" sz="2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ea typeface="+mj-ea"/>
              <a:cs typeface="+mj-cs"/>
            </a:endParaRPr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6834418" y="6470961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Next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2357422" y="6471773"/>
            <a:ext cx="4353096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Level Menu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hlinkClick r:id="" action="ppaction://hlinkshowjump?jump=previousslide"/>
          </p:cNvPr>
          <p:cNvSpPr/>
          <p:nvPr/>
        </p:nvSpPr>
        <p:spPr>
          <a:xfrm>
            <a:off x="109768" y="6473075"/>
            <a:ext cx="2124000" cy="28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Previous Level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263244" y="1200089"/>
            <a:ext cx="1496290" cy="408623"/>
          </a:xfrm>
          <a:prstGeom prst="roundRect">
            <a:avLst/>
          </a:prstGeom>
          <a:noFill/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Level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71022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Research &amp; Analysis</a:t>
            </a:r>
            <a:endParaRPr lang="en-GB" sz="3200" b="1" u="sng" dirty="0"/>
          </a:p>
        </p:txBody>
      </p:sp>
      <p:sp>
        <p:nvSpPr>
          <p:cNvPr id="28" name="Rounded Rectangle 27">
            <a:hlinkClick r:id="rId4" action="ppaction://hlinksldjump"/>
          </p:cNvPr>
          <p:cNvSpPr/>
          <p:nvPr/>
        </p:nvSpPr>
        <p:spPr>
          <a:xfrm>
            <a:off x="263244" y="1845625"/>
            <a:ext cx="8262572" cy="3515439"/>
          </a:xfrm>
          <a:prstGeom prst="roundRect">
            <a:avLst>
              <a:gd name="adj" fmla="val 5399"/>
            </a:avLst>
          </a:prstGeom>
          <a:ln>
            <a:solidFill>
              <a:srgbClr val="2305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My research shows evidence of analysis of form and function of similar/familiar products (Other peoples design work).</a:t>
            </a:r>
          </a:p>
          <a:p>
            <a:pPr lvl="0">
              <a:buSzPct val="100000"/>
              <a:buFont typeface="Arial" pitchFamily="34" charset="0"/>
              <a:buChar char="•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can apply my understanding of form and function to my own design work.</a:t>
            </a:r>
          </a:p>
          <a:p>
            <a:pPr>
              <a:buSzPct val="100000"/>
              <a:defRPr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I apply the conclusions from my research and analysis to show how my ideas better fit the target market. I can display some of my conclusions using ICT.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Words>3705</Words>
  <Application>Microsoft Office PowerPoint</Application>
  <PresentationFormat>On-screen Show (4:3)</PresentationFormat>
  <Paragraphs>810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dradford</dc:creator>
  <cp:lastModifiedBy>Jutka CZIROK</cp:lastModifiedBy>
  <cp:revision>159</cp:revision>
  <dcterms:created xsi:type="dcterms:W3CDTF">2010-06-28T09:41:29Z</dcterms:created>
  <dcterms:modified xsi:type="dcterms:W3CDTF">2012-07-03T00:25:35Z</dcterms:modified>
</cp:coreProperties>
</file>